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292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F32A1F-7320-4768-9066-0F37011DF154}" type="datetimeFigureOut">
              <a:rPr lang="ko-KR" altLang="en-US" smtClean="0"/>
              <a:pPr/>
              <a:t>2017-06-21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3FB26A-C3F7-4B71-864E-DDAF960C4F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5066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FB26A-C3F7-4B71-864E-DDAF960C4F9A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5132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7415-57F3-4282-A06F-7F50FB1B3A51}" type="datetimeFigureOut">
              <a:rPr lang="ko-KR" altLang="en-US" smtClean="0"/>
              <a:pPr/>
              <a:t>2017-06-21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7A39-9DE8-40CD-BEAE-CEC93E8A68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7415-57F3-4282-A06F-7F50FB1B3A51}" type="datetimeFigureOut">
              <a:rPr lang="ko-KR" altLang="en-US" smtClean="0"/>
              <a:pPr/>
              <a:t>2017-06-21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7A39-9DE8-40CD-BEAE-CEC93E8A68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7415-57F3-4282-A06F-7F50FB1B3A51}" type="datetimeFigureOut">
              <a:rPr lang="ko-KR" altLang="en-US" smtClean="0"/>
              <a:pPr/>
              <a:t>2017-06-21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7A39-9DE8-40CD-BEAE-CEC93E8A68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7415-57F3-4282-A06F-7F50FB1B3A51}" type="datetimeFigureOut">
              <a:rPr lang="ko-KR" altLang="en-US" smtClean="0"/>
              <a:pPr/>
              <a:t>2017-06-21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7A39-9DE8-40CD-BEAE-CEC93E8A68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7415-57F3-4282-A06F-7F50FB1B3A51}" type="datetimeFigureOut">
              <a:rPr lang="ko-KR" altLang="en-US" smtClean="0"/>
              <a:pPr/>
              <a:t>2017-06-21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7A39-9DE8-40CD-BEAE-CEC93E8A68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7415-57F3-4282-A06F-7F50FB1B3A51}" type="datetimeFigureOut">
              <a:rPr lang="ko-KR" altLang="en-US" smtClean="0"/>
              <a:pPr/>
              <a:t>2017-06-21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7A39-9DE8-40CD-BEAE-CEC93E8A68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7415-57F3-4282-A06F-7F50FB1B3A51}" type="datetimeFigureOut">
              <a:rPr lang="ko-KR" altLang="en-US" smtClean="0"/>
              <a:pPr/>
              <a:t>2017-06-21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7A39-9DE8-40CD-BEAE-CEC93E8A68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7415-57F3-4282-A06F-7F50FB1B3A51}" type="datetimeFigureOut">
              <a:rPr lang="ko-KR" altLang="en-US" smtClean="0"/>
              <a:pPr/>
              <a:t>2017-06-21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7A39-9DE8-40CD-BEAE-CEC93E8A68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7415-57F3-4282-A06F-7F50FB1B3A51}" type="datetimeFigureOut">
              <a:rPr lang="ko-KR" altLang="en-US" smtClean="0"/>
              <a:pPr/>
              <a:t>2017-06-21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7A39-9DE8-40CD-BEAE-CEC93E8A68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7415-57F3-4282-A06F-7F50FB1B3A51}" type="datetimeFigureOut">
              <a:rPr lang="ko-KR" altLang="en-US" smtClean="0"/>
              <a:pPr/>
              <a:t>2017-06-21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7A39-9DE8-40CD-BEAE-CEC93E8A68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7415-57F3-4282-A06F-7F50FB1B3A51}" type="datetimeFigureOut">
              <a:rPr lang="ko-KR" altLang="en-US" smtClean="0"/>
              <a:pPr/>
              <a:t>2017-06-21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7A39-9DE8-40CD-BEAE-CEC93E8A68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D7415-57F3-4282-A06F-7F50FB1B3A51}" type="datetimeFigureOut">
              <a:rPr lang="ko-KR" altLang="en-US" smtClean="0"/>
              <a:pPr/>
              <a:t>2017-06-21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B7A39-9DE8-40CD-BEAE-CEC93E8A68B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oduware@naver.com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모서리가 둥근 직사각형 59"/>
          <p:cNvSpPr/>
          <p:nvPr/>
        </p:nvSpPr>
        <p:spPr>
          <a:xfrm>
            <a:off x="10633" y="2021844"/>
            <a:ext cx="6822000" cy="234867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모서리가 둥근 직사각형 44"/>
          <p:cNvSpPr/>
          <p:nvPr/>
        </p:nvSpPr>
        <p:spPr>
          <a:xfrm>
            <a:off x="95366" y="2241672"/>
            <a:ext cx="2100634" cy="200366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4" name="모서리가 둥근 직사각형 53"/>
          <p:cNvSpPr/>
          <p:nvPr/>
        </p:nvSpPr>
        <p:spPr>
          <a:xfrm>
            <a:off x="2306348" y="2239249"/>
            <a:ext cx="2196000" cy="200609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5" name="모서리가 둥근 직사각형 54"/>
          <p:cNvSpPr/>
          <p:nvPr/>
        </p:nvSpPr>
        <p:spPr>
          <a:xfrm>
            <a:off x="4599971" y="2260515"/>
            <a:ext cx="2141397" cy="198482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직사각형 41"/>
          <p:cNvSpPr/>
          <p:nvPr/>
        </p:nvSpPr>
        <p:spPr>
          <a:xfrm>
            <a:off x="0" y="21266"/>
            <a:ext cx="6858000" cy="53955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8187480"/>
            <a:ext cx="12458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smtClean="0"/>
              <a:t>담당 </a:t>
            </a:r>
            <a:r>
              <a:rPr lang="en-US" altLang="ko-KR" sz="1000" smtClean="0"/>
              <a:t>:</a:t>
            </a:r>
            <a:r>
              <a:rPr lang="ko-KR" altLang="en-US" sz="1000" smtClean="0"/>
              <a:t> 윤경환 실장</a:t>
            </a:r>
            <a:endParaRPr lang="ko-KR" altLang="en-US" sz="1000"/>
          </a:p>
        </p:txBody>
      </p:sp>
      <p:sp>
        <p:nvSpPr>
          <p:cNvPr id="10" name="TextBox 9"/>
          <p:cNvSpPr txBox="1"/>
          <p:nvPr/>
        </p:nvSpPr>
        <p:spPr>
          <a:xfrm>
            <a:off x="1192555" y="8188879"/>
            <a:ext cx="47403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smtClean="0"/>
              <a:t>HP : </a:t>
            </a:r>
            <a:r>
              <a:rPr lang="en-US" altLang="ko-KR" sz="1000" smtClean="0"/>
              <a:t>010-2040-5353   </a:t>
            </a:r>
            <a:r>
              <a:rPr lang="en-US" altLang="ko-KR" sz="1000" b="1" smtClean="0"/>
              <a:t>FAX : </a:t>
            </a:r>
            <a:r>
              <a:rPr lang="en-US" altLang="ko-KR" sz="1000" smtClean="0"/>
              <a:t>02-2179-8132  </a:t>
            </a:r>
            <a:r>
              <a:rPr lang="en-US" altLang="ko-KR" sz="1000" b="1" smtClean="0"/>
              <a:t>E-mail : </a:t>
            </a:r>
            <a:r>
              <a:rPr lang="en-US" altLang="ko-KR" sz="1000" smtClean="0"/>
              <a:t>newgenline@naver.com</a:t>
            </a:r>
            <a:endParaRPr lang="ko-KR" altLang="en-US" sz="1000" smtClean="0"/>
          </a:p>
          <a:p>
            <a:endParaRPr lang="ko-KR" altLang="en-US" sz="1000"/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56288" y="7144377"/>
          <a:ext cx="6721176" cy="1001907"/>
        </p:xfrm>
        <a:graphic>
          <a:graphicData uri="http://schemas.openxmlformats.org/drawingml/2006/table">
            <a:tbl>
              <a:tblPr/>
              <a:tblGrid>
                <a:gridCol w="735599"/>
                <a:gridCol w="1622204"/>
                <a:gridCol w="652085"/>
                <a:gridCol w="1330866"/>
                <a:gridCol w="652085"/>
                <a:gridCol w="1728337"/>
              </a:tblGrid>
              <a:tr h="299327">
                <a:tc gridSpan="6"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altLang="en-US" sz="1100" b="1" kern="100" smtClean="0">
                          <a:latin typeface="맑은 고딕"/>
                          <a:ea typeface="맑은 고딕"/>
                          <a:cs typeface="Times New Roman"/>
                        </a:rPr>
                        <a:t>상        담       신      청      서</a:t>
                      </a:r>
                      <a:endParaRPr lang="ko-KR" sz="1100" b="1" kern="100"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41525" marR="41525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51893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000" b="1" kern="100">
                          <a:latin typeface="맑은 고딕"/>
                          <a:ea typeface="맑은 고딕"/>
                          <a:cs typeface="Times New Roman"/>
                        </a:rPr>
                        <a:t>회사명</a:t>
                      </a:r>
                      <a:endParaRPr lang="ko-KR" sz="1000" kern="100"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41525" marR="41525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endParaRPr lang="ko-KR" sz="1000" kern="100"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41525" marR="41525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000" b="1" kern="100">
                          <a:latin typeface="맑은 고딕"/>
                          <a:ea typeface="맑은 고딕"/>
                          <a:cs typeface="Times New Roman"/>
                        </a:rPr>
                        <a:t>신청인</a:t>
                      </a:r>
                      <a:endParaRPr lang="ko-KR" sz="1000" kern="100"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41525" marR="41525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endParaRPr lang="ko-KR" sz="1000" kern="100"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41525" marR="41525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000" b="1" kern="100">
                          <a:latin typeface="맑은 고딕"/>
                          <a:ea typeface="맑은 고딕"/>
                          <a:cs typeface="Times New Roman"/>
                        </a:rPr>
                        <a:t>연락처</a:t>
                      </a:r>
                      <a:endParaRPr lang="ko-KR" sz="1000" kern="100"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41525" marR="41525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endParaRPr lang="ko-KR" sz="1000" kern="100"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41525" marR="41525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0687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000" b="1" kern="100" smtClean="0">
                          <a:latin typeface="+mn-lt"/>
                          <a:ea typeface="맑은 고딕"/>
                          <a:cs typeface="Times New Roman"/>
                        </a:rPr>
                        <a:t>E-Mail</a:t>
                      </a:r>
                      <a:endParaRPr lang="ko-KR" altLang="en-US" sz="1000" kern="100">
                        <a:latin typeface="+mn-lt"/>
                        <a:ea typeface="+mn-ea"/>
                        <a:cs typeface="Times New Roman"/>
                      </a:endParaRPr>
                    </a:p>
                  </a:txBody>
                  <a:tcPr marL="41525" marR="41525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spcAft>
                          <a:spcPts val="0"/>
                        </a:spcAft>
                      </a:pPr>
                      <a:endParaRPr lang="en-US" sz="1000" kern="100"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41525" marR="41525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altLang="en-US" sz="1000" b="1" kern="100" smtClean="0">
                          <a:latin typeface="맑은 고딕"/>
                          <a:ea typeface="맑은 고딕"/>
                          <a:cs typeface="Times New Roman"/>
                        </a:rPr>
                        <a:t>상담내용</a:t>
                      </a:r>
                      <a:endParaRPr lang="ko-KR" sz="1000" b="1" kern="100"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41525" marR="41525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endParaRPr lang="en-US" sz="1000" kern="100"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41525" marR="41525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-24064" y="6870896"/>
            <a:ext cx="698139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-----------------------------------------------------------------------------------------------------------</a:t>
            </a:r>
            <a:endParaRPr kumimoji="1" lang="en-US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764704" y="6790494"/>
            <a:ext cx="545891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900" smtClean="0"/>
              <a:t>*아래 상담 신청서를 </a:t>
            </a:r>
            <a:r>
              <a:rPr lang="en-US" altLang="ko-KR" sz="900" smtClean="0"/>
              <a:t>FAX</a:t>
            </a:r>
            <a:r>
              <a:rPr lang="ko-KR" altLang="en-US" sz="900" smtClean="0"/>
              <a:t>로 보내주시거나 전화를 주시면 친절히 상담하여 드리겠습니다</a:t>
            </a:r>
            <a:endParaRPr lang="ko-KR" altLang="en-US" sz="900"/>
          </a:p>
        </p:txBody>
      </p:sp>
      <p:sp>
        <p:nvSpPr>
          <p:cNvPr id="46" name="TextBox 45"/>
          <p:cNvSpPr txBox="1"/>
          <p:nvPr/>
        </p:nvSpPr>
        <p:spPr>
          <a:xfrm>
            <a:off x="8016" y="8388008"/>
            <a:ext cx="46185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smtClean="0"/>
              <a:t>주</a:t>
            </a:r>
            <a:r>
              <a:rPr lang="ko-KR" altLang="en-US" sz="1000"/>
              <a:t>소</a:t>
            </a:r>
            <a:r>
              <a:rPr lang="ko-KR" altLang="en-US" sz="1000" smtClean="0"/>
              <a:t> </a:t>
            </a:r>
            <a:r>
              <a:rPr lang="en-US" altLang="ko-KR" sz="1000" smtClean="0"/>
              <a:t>:</a:t>
            </a:r>
            <a:r>
              <a:rPr lang="ko-KR" altLang="en-US" sz="1000" smtClean="0"/>
              <a:t> 서울시 구로구 구로동 에이스하이엔드타워 </a:t>
            </a:r>
            <a:r>
              <a:rPr lang="en-US" altLang="ko-KR" sz="1000" smtClean="0"/>
              <a:t>2</a:t>
            </a:r>
            <a:r>
              <a:rPr lang="ko-KR" altLang="en-US" sz="1000" smtClean="0"/>
              <a:t>차 </a:t>
            </a:r>
            <a:r>
              <a:rPr lang="en-US" altLang="ko-KR" sz="1000" smtClean="0"/>
              <a:t>602</a:t>
            </a:r>
            <a:r>
              <a:rPr lang="ko-KR" altLang="en-US" sz="1000" smtClean="0"/>
              <a:t>호  뉴젠홀딩스 ㈜ </a:t>
            </a:r>
            <a:endParaRPr lang="ko-KR" altLang="en-US" sz="1000"/>
          </a:p>
        </p:txBody>
      </p:sp>
      <p:sp>
        <p:nvSpPr>
          <p:cNvPr id="50" name="Text Box 8"/>
          <p:cNvSpPr txBox="1">
            <a:spLocks noChangeArrowheads="1"/>
          </p:cNvSpPr>
          <p:nvPr/>
        </p:nvSpPr>
        <p:spPr bwMode="auto">
          <a:xfrm>
            <a:off x="0" y="8646239"/>
            <a:ext cx="6850800" cy="461665"/>
          </a:xfrm>
          <a:prstGeom prst="rect">
            <a:avLst/>
          </a:prstGeom>
          <a:solidFill>
            <a:srgbClr val="FFFFFF"/>
          </a:solidFill>
          <a:ln w="3175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[</a:t>
            </a:r>
            <a:r>
              <a:rPr kumimoji="1" lang="ko-KR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광고</a:t>
            </a:r>
            <a:r>
              <a:rPr kumimoji="1" lang="en-US" altLang="ko-K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] </a:t>
            </a:r>
            <a:r>
              <a:rPr kumimoji="1" lang="ko-KR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수신거부 무료전화 </a:t>
            </a:r>
            <a:r>
              <a:rPr kumimoji="1" lang="en-US" altLang="ko-K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: (ARS) 080-800-0101 (</a:t>
            </a:r>
            <a:r>
              <a:rPr kumimoji="1" lang="ko-KR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고유번호 </a:t>
            </a:r>
            <a:r>
              <a:rPr kumimoji="1" lang="en-US" altLang="ko-K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: 264803) </a:t>
            </a:r>
            <a:r>
              <a:rPr kumimoji="1" lang="ko-KR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본 광고 팩스는 전자 상거래 통에서의 소비자보호에 관한 법률 </a:t>
            </a:r>
            <a:r>
              <a:rPr kumimoji="1" lang="en-US" altLang="ko-K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13</a:t>
            </a:r>
            <a:r>
              <a:rPr kumimoji="1" lang="ko-KR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조 제 </a:t>
            </a:r>
            <a:r>
              <a:rPr kumimoji="1" lang="en-US" altLang="ko-K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1</a:t>
            </a:r>
            <a:r>
              <a:rPr kumimoji="1" lang="ko-KR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항의 규정에 의한 광고 입니다</a:t>
            </a:r>
            <a:r>
              <a:rPr kumimoji="1" lang="en-US" altLang="ko-K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. </a:t>
            </a:r>
            <a:r>
              <a:rPr kumimoji="1" lang="ko-KR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통신판매업신고 제 </a:t>
            </a:r>
            <a:r>
              <a:rPr kumimoji="1" lang="en-US" altLang="ko-K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2008-</a:t>
            </a:r>
            <a:r>
              <a:rPr kumimoji="1" lang="ko-KR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서울금천</a:t>
            </a:r>
            <a:r>
              <a:rPr kumimoji="1" lang="en-US" altLang="ko-K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-0491</a:t>
            </a:r>
            <a:r>
              <a:rPr kumimoji="1" lang="ko-KR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호 모두웨어 주식회사 주소 </a:t>
            </a:r>
            <a:r>
              <a:rPr kumimoji="1" lang="en-US" altLang="ko-K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: </a:t>
            </a:r>
            <a:r>
              <a:rPr kumimoji="1" lang="ko-KR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서울시 구로구 구로동 </a:t>
            </a:r>
            <a:r>
              <a:rPr kumimoji="1" lang="en-US" altLang="ko-K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222-14 </a:t>
            </a:r>
            <a:r>
              <a:rPr kumimoji="1" lang="ko-KR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에이스하이엔드타워 </a:t>
            </a:r>
            <a:r>
              <a:rPr kumimoji="1" lang="en-US" altLang="ko-K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2</a:t>
            </a:r>
            <a:r>
              <a:rPr kumimoji="1" lang="ko-KR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차 </a:t>
            </a:r>
            <a:r>
              <a:rPr kumimoji="1" lang="en-US" altLang="ko-K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602</a:t>
            </a:r>
            <a:r>
              <a:rPr kumimoji="1" lang="ko-KR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호 </a:t>
            </a:r>
            <a:r>
              <a:rPr kumimoji="1" lang="en-US" altLang="ko-K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TEL : 02-1544-7230 </a:t>
            </a:r>
            <a:r>
              <a:rPr kumimoji="1" lang="en-US" altLang="ko-K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  <a:hlinkClick r:id="rId3"/>
              </a:rPr>
              <a:t>moduware@naver.com</a:t>
            </a:r>
            <a:r>
              <a:rPr kumimoji="1" lang="en-US" altLang="ko-K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 </a:t>
            </a:r>
            <a:r>
              <a:rPr kumimoji="1" lang="ko-KR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수신거부 인증 작업은 </a:t>
            </a:r>
            <a:r>
              <a:rPr kumimoji="1" lang="en-US" altLang="ko-K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2009</a:t>
            </a:r>
            <a:r>
              <a:rPr kumimoji="1" lang="ko-KR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년 </a:t>
            </a:r>
            <a:r>
              <a:rPr kumimoji="1" lang="en-US" altLang="ko-K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1</a:t>
            </a:r>
            <a:r>
              <a:rPr kumimoji="1" lang="ko-KR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월 ㈜신안정보통신에서 대행하였습니다</a:t>
            </a:r>
            <a:r>
              <a:rPr kumimoji="1" lang="en-US" altLang="ko-KR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맑은 고딕" pitchFamily="50" charset="-127"/>
                <a:cs typeface="굴림" pitchFamily="50" charset="-127"/>
              </a:rPr>
              <a:t>.</a:t>
            </a: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52" name="직사각형 51"/>
          <p:cNvSpPr/>
          <p:nvPr/>
        </p:nvSpPr>
        <p:spPr>
          <a:xfrm>
            <a:off x="-243224" y="-60160"/>
            <a:ext cx="7344816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 latinLnBrk="0">
              <a:lnSpc>
                <a:spcPct val="150000"/>
              </a:lnSpc>
              <a:tabLst>
                <a:tab pos="381000" algn="l"/>
                <a:tab pos="762000" algn="l"/>
                <a:tab pos="1143000" algn="l"/>
                <a:tab pos="1524000" algn="l"/>
                <a:tab pos="1905000" algn="l"/>
                <a:tab pos="2286000" algn="l"/>
                <a:tab pos="2667000" algn="l"/>
                <a:tab pos="3048000" algn="l"/>
                <a:tab pos="3429000" algn="l"/>
                <a:tab pos="3810000" algn="l"/>
                <a:tab pos="4191000" algn="l"/>
                <a:tab pos="4572000" algn="l"/>
                <a:tab pos="4953000" algn="l"/>
                <a:tab pos="5334000" algn="l"/>
                <a:tab pos="5715000" algn="l"/>
                <a:tab pos="6096000" algn="l"/>
                <a:tab pos="6477000" algn="l"/>
                <a:tab pos="6858000" algn="l"/>
                <a:tab pos="7239000" algn="l"/>
                <a:tab pos="7620000" algn="l"/>
                <a:tab pos="8001000" algn="l"/>
                <a:tab pos="8382000" algn="l"/>
                <a:tab pos="8763000" algn="l"/>
                <a:tab pos="9144000" algn="l"/>
                <a:tab pos="9525000" algn="l"/>
                <a:tab pos="9906000" algn="l"/>
                <a:tab pos="10287000" algn="l"/>
                <a:tab pos="10668000" algn="l"/>
                <a:tab pos="11049000" algn="l"/>
                <a:tab pos="11430000" algn="l"/>
                <a:tab pos="11811000" algn="l"/>
                <a:tab pos="12192000" algn="l"/>
              </a:tabLst>
            </a:pPr>
            <a:r>
              <a:rPr lang="ko-KR" altLang="en-US" sz="2500" b="1" kern="0" spc="-50" smtClean="0">
                <a:solidFill>
                  <a:srgbClr val="000000"/>
                </a:solidFill>
                <a:ea typeface="HY헤드라인M"/>
              </a:rPr>
              <a:t>「</a:t>
            </a:r>
            <a:r>
              <a:rPr lang="en-US" altLang="ko-KR" sz="2500" b="1" kern="0" spc="-50" smtClean="0">
                <a:solidFill>
                  <a:srgbClr val="000000"/>
                </a:solidFill>
                <a:latin typeface="HY헤드라인M"/>
              </a:rPr>
              <a:t>2017</a:t>
            </a:r>
            <a:r>
              <a:rPr lang="ko-KR" altLang="en-US" sz="2500" b="1" kern="0" spc="-50" smtClean="0">
                <a:solidFill>
                  <a:srgbClr val="000000"/>
                </a:solidFill>
                <a:ea typeface="HY헤드라인M"/>
              </a:rPr>
              <a:t>년 경기도 중소기업 경영정보화 지원사업」</a:t>
            </a:r>
            <a:endParaRPr lang="ko-KR" altLang="en-US" sz="2500" kern="0" spc="0">
              <a:solidFill>
                <a:srgbClr val="000000"/>
              </a:solidFill>
            </a:endParaRP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330232" y="4427984"/>
            <a:ext cx="497582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4302125" algn="l"/>
              </a:tabLst>
            </a:pPr>
            <a:r>
              <a:rPr kumimoji="1" lang="en-US" altLang="ko-KR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“</a:t>
            </a:r>
            <a:r>
              <a:rPr kumimoji="1" lang="ko-KR" altLang="en-US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기업의 소중한 자원의 관리</a:t>
            </a:r>
            <a:r>
              <a:rPr kumimoji="1" lang="en-US" altLang="ko-KR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, </a:t>
            </a:r>
            <a:r>
              <a:rPr kumimoji="1" lang="ko-KR" altLang="en-US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아직도 엑셀로 하시나요</a:t>
            </a:r>
            <a:r>
              <a:rPr kumimoji="1" lang="en-US" altLang="ko-KR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? ” </a:t>
            </a:r>
            <a:br>
              <a:rPr kumimoji="1" lang="en-US" altLang="ko-KR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</a:br>
            <a:r>
              <a:rPr kumimoji="1" lang="en-US" altLang="ko-KR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“</a:t>
            </a:r>
            <a:r>
              <a:rPr kumimoji="1" lang="ko-KR" altLang="en-US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회사와 </a:t>
            </a:r>
            <a:r>
              <a:rPr kumimoji="1" lang="ko-KR" altLang="en-US" sz="12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맞지않는</a:t>
            </a:r>
            <a:r>
              <a:rPr kumimoji="1" lang="ko-KR" altLang="en-US" sz="1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 </a:t>
            </a:r>
            <a:r>
              <a:rPr kumimoji="1" lang="ko-KR" altLang="en-US" sz="1200" dirty="0" err="1" smtClean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전산솔루션때문에</a:t>
            </a:r>
            <a:r>
              <a:rPr kumimoji="1" lang="en-US" altLang="ko-KR" sz="1200" dirty="0" smtClean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, </a:t>
            </a:r>
            <a:r>
              <a:rPr kumimoji="1" lang="ko-KR" altLang="en-US" sz="1200" dirty="0" smtClean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업무를 이중으로 작업하시나요</a:t>
            </a:r>
            <a:r>
              <a:rPr kumimoji="1" lang="en-US" altLang="ko-KR" sz="1200" dirty="0" smtClean="0"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?”</a:t>
            </a:r>
            <a:endParaRPr kumimoji="1" lang="en-US" altLang="ko-KR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맑은 고딕" pitchFamily="50" charset="-127"/>
              <a:ea typeface="맑은 고딕" pitchFamily="50" charset="-127"/>
              <a:cs typeface="Times New Roman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22172" y="2385688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smtClean="0">
                <a:latin typeface="나눔고딕 ExtraBold" pitchFamily="50" charset="-127"/>
                <a:ea typeface="나눔고딕 ExtraBold" pitchFamily="50" charset="-127"/>
              </a:rPr>
              <a:t>회계관리</a:t>
            </a:r>
            <a:endParaRPr lang="ko-KR" altLang="en-US" b="1"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78" name="직선 연결선 77"/>
          <p:cNvCxnSpPr/>
          <p:nvPr/>
        </p:nvCxnSpPr>
        <p:spPr>
          <a:xfrm>
            <a:off x="343289" y="2817736"/>
            <a:ext cx="1548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5306054" y="2404531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smtClean="0">
                <a:latin typeface="나눔고딕 ExtraBold" pitchFamily="50" charset="-127"/>
                <a:ea typeface="나눔고딕 ExtraBold" pitchFamily="50" charset="-127"/>
              </a:rPr>
              <a:t>생산관리</a:t>
            </a:r>
            <a:endParaRPr lang="ko-KR" altLang="en-US" b="1"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80" name="직선 연결선 79"/>
          <p:cNvCxnSpPr/>
          <p:nvPr/>
        </p:nvCxnSpPr>
        <p:spPr>
          <a:xfrm>
            <a:off x="4890426" y="2817736"/>
            <a:ext cx="1548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2713766" y="2393898"/>
            <a:ext cx="1656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smtClean="0">
                <a:latin typeface="나눔고딕 ExtraBold" pitchFamily="50" charset="-127"/>
                <a:ea typeface="나눔고딕 ExtraBold" pitchFamily="50" charset="-127"/>
              </a:rPr>
              <a:t>영업</a:t>
            </a:r>
            <a:r>
              <a:rPr lang="en-US" altLang="ko-KR" b="1" smtClean="0">
                <a:latin typeface="나눔고딕 ExtraBold" pitchFamily="50" charset="-127"/>
                <a:ea typeface="나눔고딕 ExtraBold" pitchFamily="50" charset="-127"/>
              </a:rPr>
              <a:t>/</a:t>
            </a:r>
            <a:r>
              <a:rPr lang="ko-KR" altLang="en-US" b="1" smtClean="0">
                <a:latin typeface="나눔고딕 ExtraBold" pitchFamily="50" charset="-127"/>
                <a:ea typeface="나눔고딕 ExtraBold" pitchFamily="50" charset="-127"/>
              </a:rPr>
              <a:t>구매</a:t>
            </a:r>
            <a:r>
              <a:rPr lang="en-US" altLang="ko-KR" b="1" smtClean="0">
                <a:latin typeface="나눔고딕 ExtraBold" pitchFamily="50" charset="-127"/>
                <a:ea typeface="나눔고딕 ExtraBold" pitchFamily="50" charset="-127"/>
              </a:rPr>
              <a:t>/</a:t>
            </a:r>
            <a:r>
              <a:rPr lang="ko-KR" altLang="en-US" b="1" smtClean="0">
                <a:latin typeface="나눔고딕 ExtraBold" pitchFamily="50" charset="-127"/>
                <a:ea typeface="나눔고딕 ExtraBold" pitchFamily="50" charset="-127"/>
              </a:rPr>
              <a:t>재고</a:t>
            </a:r>
            <a:endParaRPr lang="ko-KR" altLang="en-US" b="1"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79" name="직선 연결선 78"/>
          <p:cNvCxnSpPr/>
          <p:nvPr/>
        </p:nvCxnSpPr>
        <p:spPr>
          <a:xfrm>
            <a:off x="2613223" y="2817736"/>
            <a:ext cx="1548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2429098" y="2919220"/>
            <a:ext cx="19442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smtClean="0"/>
              <a:t>견적</a:t>
            </a:r>
            <a:r>
              <a:rPr lang="en-US" altLang="ko-KR" sz="1200" smtClean="0"/>
              <a:t>,</a:t>
            </a:r>
            <a:r>
              <a:rPr lang="ko-KR" altLang="en-US" sz="1200" smtClean="0"/>
              <a:t>주문</a:t>
            </a:r>
            <a:r>
              <a:rPr lang="en-US" altLang="ko-KR" sz="1200" smtClean="0"/>
              <a:t>, </a:t>
            </a:r>
            <a:r>
              <a:rPr lang="ko-KR" altLang="en-US" sz="1200" smtClean="0"/>
              <a:t>출고</a:t>
            </a:r>
            <a:r>
              <a:rPr lang="en-US" altLang="ko-KR" sz="1200" smtClean="0"/>
              <a:t>, </a:t>
            </a:r>
            <a:r>
              <a:rPr lang="ko-KR" altLang="en-US" sz="1200" smtClean="0"/>
              <a:t>입고</a:t>
            </a:r>
            <a:r>
              <a:rPr lang="en-US" altLang="ko-KR" sz="1200" smtClean="0"/>
              <a:t>,</a:t>
            </a:r>
            <a:br>
              <a:rPr lang="en-US" altLang="ko-KR" sz="1200" smtClean="0"/>
            </a:br>
            <a:r>
              <a:rPr lang="ko-KR" altLang="en-US" sz="1200" smtClean="0"/>
              <a:t>거래명세표</a:t>
            </a:r>
            <a:r>
              <a:rPr lang="en-US" altLang="ko-KR" sz="1200" smtClean="0"/>
              <a:t>, </a:t>
            </a:r>
            <a:r>
              <a:rPr lang="ko-KR" altLang="en-US" sz="1200" smtClean="0"/>
              <a:t>수금</a:t>
            </a:r>
            <a:r>
              <a:rPr lang="en-US" altLang="ko-KR" sz="1200" smtClean="0"/>
              <a:t>, </a:t>
            </a:r>
            <a:r>
              <a:rPr lang="ko-KR" altLang="en-US" sz="1200" smtClean="0"/>
              <a:t>계좌</a:t>
            </a:r>
            <a:r>
              <a:rPr lang="en-US" altLang="ko-KR" sz="1200" smtClean="0"/>
              <a:t/>
            </a:r>
            <a:br>
              <a:rPr lang="en-US" altLang="ko-KR" sz="1200" smtClean="0"/>
            </a:br>
            <a:r>
              <a:rPr lang="ko-KR" altLang="en-US" sz="1200" smtClean="0"/>
              <a:t> 전자세금계산서 모든것 </a:t>
            </a:r>
            <a:r>
              <a:rPr lang="en-US" altLang="ko-KR" sz="1200" smtClean="0"/>
              <a:t/>
            </a:r>
            <a:br>
              <a:rPr lang="en-US" altLang="ko-KR" sz="1200" smtClean="0"/>
            </a:br>
            <a:r>
              <a:rPr lang="ko-KR" altLang="en-US" sz="1200" smtClean="0"/>
              <a:t>체계적으로 한번에</a:t>
            </a:r>
            <a:r>
              <a:rPr lang="en-US" altLang="ko-KR" sz="1200" smtClean="0"/>
              <a:t>!</a:t>
            </a:r>
            <a:r>
              <a:rPr lang="ko-KR" altLang="en-US" sz="1200" smtClean="0"/>
              <a:t> </a:t>
            </a:r>
            <a:r>
              <a:rPr lang="en-US" altLang="ko-KR" sz="1200" smtClean="0"/>
              <a:t/>
            </a:r>
            <a:br>
              <a:rPr lang="en-US" altLang="ko-KR" sz="1200" smtClean="0"/>
            </a:br>
            <a:r>
              <a:rPr lang="ko-KR" altLang="en-US" sz="1200" smtClean="0"/>
              <a:t>현황물</a:t>
            </a:r>
            <a:r>
              <a:rPr lang="en-US" altLang="ko-KR" sz="1200" smtClean="0"/>
              <a:t>, </a:t>
            </a:r>
            <a:r>
              <a:rPr lang="ko-KR" altLang="en-US" sz="1200" smtClean="0"/>
              <a:t>경영 보고서까지</a:t>
            </a:r>
            <a:r>
              <a:rPr lang="en-US" altLang="ko-KR" sz="1200" smtClean="0"/>
              <a:t/>
            </a:r>
            <a:br>
              <a:rPr lang="en-US" altLang="ko-KR" sz="1200" smtClean="0"/>
            </a:br>
            <a:r>
              <a:rPr lang="ko-KR" altLang="en-US" sz="1200" smtClean="0"/>
              <a:t>한눈에</a:t>
            </a:r>
            <a:r>
              <a:rPr lang="en-US" altLang="ko-KR" sz="1200" smtClean="0"/>
              <a:t>!</a:t>
            </a:r>
            <a:endParaRPr lang="ko-KR" altLang="en-US" sz="1200"/>
          </a:p>
        </p:txBody>
      </p:sp>
      <p:sp>
        <p:nvSpPr>
          <p:cNvPr id="101" name="TextBox 100"/>
          <p:cNvSpPr txBox="1"/>
          <p:nvPr/>
        </p:nvSpPr>
        <p:spPr>
          <a:xfrm>
            <a:off x="76523" y="2919220"/>
            <a:ext cx="2066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smtClean="0"/>
              <a:t>매출매입</a:t>
            </a:r>
            <a:r>
              <a:rPr lang="en-US" altLang="ko-KR" sz="1200" smtClean="0"/>
              <a:t>,</a:t>
            </a:r>
            <a:r>
              <a:rPr lang="ko-KR" altLang="en-US" sz="1200" smtClean="0"/>
              <a:t>수금 스마트연동 </a:t>
            </a:r>
            <a:r>
              <a:rPr lang="en-US" altLang="ko-KR" sz="1200" smtClean="0"/>
              <a:t/>
            </a:r>
            <a:br>
              <a:rPr lang="en-US" altLang="ko-KR" sz="1200" smtClean="0"/>
            </a:br>
            <a:r>
              <a:rPr lang="ko-KR" altLang="en-US" sz="1200" smtClean="0"/>
              <a:t>누구나 쓸수있는 쉬운 회계</a:t>
            </a:r>
            <a:r>
              <a:rPr lang="en-US" altLang="ko-KR" sz="1200" smtClean="0"/>
              <a:t>!</a:t>
            </a:r>
            <a:br>
              <a:rPr lang="en-US" altLang="ko-KR" sz="1200" smtClean="0"/>
            </a:br>
            <a:r>
              <a:rPr lang="ko-KR" altLang="en-US" sz="1200" smtClean="0"/>
              <a:t>더 이상 보고서를 </a:t>
            </a:r>
            <a:r>
              <a:rPr lang="en-US" altLang="ko-KR" sz="1200" smtClean="0"/>
              <a:t/>
            </a:r>
            <a:br>
              <a:rPr lang="en-US" altLang="ko-KR" sz="1200" smtClean="0"/>
            </a:br>
            <a:r>
              <a:rPr lang="ko-KR" altLang="en-US" sz="1200" smtClean="0"/>
              <a:t>기다릴 필요없는 </a:t>
            </a:r>
            <a:r>
              <a:rPr lang="en-US" altLang="ko-KR" sz="1200" smtClean="0"/>
              <a:t/>
            </a:r>
            <a:br>
              <a:rPr lang="en-US" altLang="ko-KR" sz="1200" smtClean="0"/>
            </a:br>
            <a:r>
              <a:rPr lang="ko-KR" altLang="en-US" sz="1200"/>
              <a:t> 다양한 </a:t>
            </a:r>
            <a:r>
              <a:rPr lang="ko-KR" altLang="en-US" sz="1200" smtClean="0"/>
              <a:t>경영자용</a:t>
            </a:r>
            <a:r>
              <a:rPr lang="en-US" altLang="ko-KR" sz="1200" smtClean="0"/>
              <a:t/>
            </a:r>
            <a:br>
              <a:rPr lang="en-US" altLang="ko-KR" sz="1200" smtClean="0"/>
            </a:br>
            <a:r>
              <a:rPr lang="ko-KR" altLang="en-US" sz="1200" smtClean="0"/>
              <a:t> </a:t>
            </a:r>
            <a:r>
              <a:rPr lang="ko-KR" altLang="en-US" sz="1200"/>
              <a:t>보고서 제공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4621830" y="2946273"/>
            <a:ext cx="21195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smtClean="0"/>
              <a:t>생산원가 계산 위주의 </a:t>
            </a:r>
            <a:r>
              <a:rPr lang="en-US" altLang="ko-KR" sz="1200" smtClean="0"/>
              <a:t/>
            </a:r>
            <a:br>
              <a:rPr lang="en-US" altLang="ko-KR" sz="1200" smtClean="0"/>
            </a:br>
            <a:r>
              <a:rPr lang="ko-KR" altLang="en-US" sz="1200" smtClean="0"/>
              <a:t>전자조립</a:t>
            </a:r>
            <a:r>
              <a:rPr lang="en-US" altLang="ko-KR" sz="1200" smtClean="0"/>
              <a:t>/</a:t>
            </a:r>
            <a:r>
              <a:rPr lang="ko-KR" altLang="en-US" sz="1200" smtClean="0"/>
              <a:t>기계가공 등의</a:t>
            </a:r>
            <a:r>
              <a:rPr lang="en-US" altLang="ko-KR" sz="1200" smtClean="0"/>
              <a:t/>
            </a:r>
            <a:br>
              <a:rPr lang="en-US" altLang="ko-KR" sz="1200" smtClean="0"/>
            </a:br>
            <a:r>
              <a:rPr lang="ko-KR" altLang="en-US" sz="1200" smtClean="0"/>
              <a:t>업종에 특화된 솔루션으로</a:t>
            </a:r>
            <a:r>
              <a:rPr lang="en-US" altLang="ko-KR" sz="1200" smtClean="0"/>
              <a:t/>
            </a:r>
            <a:br>
              <a:rPr lang="en-US" altLang="ko-KR" sz="1200" smtClean="0"/>
            </a:br>
            <a:r>
              <a:rPr lang="en-US" altLang="ko-KR" sz="1200" smtClean="0"/>
              <a:t>BOM, MRP, </a:t>
            </a:r>
            <a:r>
              <a:rPr lang="ko-KR" altLang="en-US" sz="1200" smtClean="0"/>
              <a:t>재고관리</a:t>
            </a:r>
            <a:r>
              <a:rPr lang="en-US" altLang="ko-KR" sz="1200" smtClean="0"/>
              <a:t>,</a:t>
            </a:r>
            <a:br>
              <a:rPr lang="en-US" altLang="ko-KR" sz="1200" smtClean="0"/>
            </a:br>
            <a:r>
              <a:rPr lang="ko-KR" altLang="en-US" sz="1200" smtClean="0"/>
              <a:t>생산원가계산 등</a:t>
            </a:r>
            <a:r>
              <a:rPr lang="en-US" altLang="ko-KR" sz="1200" smtClean="0"/>
              <a:t/>
            </a:r>
            <a:br>
              <a:rPr lang="en-US" altLang="ko-KR" sz="1200" smtClean="0"/>
            </a:br>
            <a:r>
              <a:rPr lang="ko-KR" altLang="en-US" sz="1200" smtClean="0"/>
              <a:t>다양한 기능 제공</a:t>
            </a:r>
            <a:endParaRPr lang="ko-KR" altLang="en-US" sz="1200"/>
          </a:p>
        </p:txBody>
      </p:sp>
      <p:pic>
        <p:nvPicPr>
          <p:cNvPr id="1034" name="Picture 10" descr="C:\Users\Administrator\Downloads\line-char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71630" y="2417587"/>
            <a:ext cx="325437" cy="325438"/>
          </a:xfrm>
          <a:prstGeom prst="rect">
            <a:avLst/>
          </a:prstGeom>
          <a:noFill/>
        </p:spPr>
      </p:pic>
      <p:pic>
        <p:nvPicPr>
          <p:cNvPr id="1037" name="Picture 13" descr="C:\Users\Administrator\Downloads\money-bag-with-dollar-symbol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5930" y="2415164"/>
            <a:ext cx="325438" cy="325438"/>
          </a:xfrm>
          <a:prstGeom prst="rect">
            <a:avLst/>
          </a:prstGeom>
          <a:noFill/>
        </p:spPr>
      </p:pic>
      <p:pic>
        <p:nvPicPr>
          <p:cNvPr id="1039" name="Picture 15" descr="C:\Users\Administrator\Downloads\settings-gears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989487" y="2447063"/>
            <a:ext cx="325438" cy="325437"/>
          </a:xfrm>
          <a:prstGeom prst="rect">
            <a:avLst/>
          </a:prstGeom>
          <a:noFill/>
        </p:spPr>
      </p:pic>
      <p:sp>
        <p:nvSpPr>
          <p:cNvPr id="66" name="직사각형 65"/>
          <p:cNvSpPr/>
          <p:nvPr/>
        </p:nvSpPr>
        <p:spPr>
          <a:xfrm>
            <a:off x="476672" y="1900976"/>
            <a:ext cx="3384376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1" name="TextBox 60"/>
          <p:cNvSpPr txBox="1"/>
          <p:nvPr/>
        </p:nvSpPr>
        <p:spPr>
          <a:xfrm>
            <a:off x="135907" y="539552"/>
            <a:ext cx="66223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5400" b="1" dirty="0" smtClean="0">
                <a:ln w="11430">
                  <a:solidFill>
                    <a:schemeClr val="tx1"/>
                  </a:solidFill>
                </a:ln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“</a:t>
            </a:r>
            <a:r>
              <a:rPr lang="ko-KR" altLang="en-US" sz="5400" b="1" dirty="0" smtClean="0">
                <a:ln w="11430">
                  <a:solidFill>
                    <a:schemeClr val="tx1"/>
                  </a:solidFill>
                </a:ln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경영정보화</a:t>
            </a:r>
            <a:r>
              <a:rPr lang="en-US" altLang="ko-KR" sz="5400" b="1" dirty="0" smtClean="0">
                <a:ln w="11430">
                  <a:solidFill>
                    <a:schemeClr val="tx1"/>
                  </a:solidFill>
                </a:ln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ko-KR" altLang="en-US" sz="5400" b="1" dirty="0" smtClean="0">
                <a:ln w="11430">
                  <a:solidFill>
                    <a:schemeClr val="tx1"/>
                  </a:solidFill>
                </a:ln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솔루션</a:t>
            </a:r>
            <a:r>
              <a:rPr lang="en-US" altLang="ko-KR" sz="5400" b="1" dirty="0" smtClean="0">
                <a:ln w="11430">
                  <a:solidFill>
                    <a:schemeClr val="tx1"/>
                  </a:solidFill>
                </a:ln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”</a:t>
            </a:r>
            <a:endParaRPr lang="ko-KR" altLang="en-US" sz="5400" dirty="0"/>
          </a:p>
        </p:txBody>
      </p:sp>
      <p:sp>
        <p:nvSpPr>
          <p:cNvPr id="68" name="TextBox 67"/>
          <p:cNvSpPr txBox="1"/>
          <p:nvPr/>
        </p:nvSpPr>
        <p:spPr>
          <a:xfrm>
            <a:off x="487305" y="1818335"/>
            <a:ext cx="3456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b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중소기업 맞춤형 정보화 솔루션</a:t>
            </a:r>
            <a:endParaRPr lang="ko-KR" altLang="en-US"/>
          </a:p>
        </p:txBody>
      </p:sp>
      <p:sp>
        <p:nvSpPr>
          <p:cNvPr id="69" name="직사각형 68"/>
          <p:cNvSpPr/>
          <p:nvPr/>
        </p:nvSpPr>
        <p:spPr>
          <a:xfrm>
            <a:off x="-39518" y="4853304"/>
            <a:ext cx="6911165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700" b="1" u="sng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20</a:t>
            </a:r>
            <a:r>
              <a:rPr kumimoji="1" lang="ko-KR" altLang="en-US" sz="1700" b="1" u="sng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년 이상의 실무 노하우가 반영된</a:t>
            </a:r>
            <a:r>
              <a:rPr kumimoji="1" lang="en-US" altLang="ko-KR" sz="1700" b="1" u="sng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, </a:t>
            </a:r>
            <a:r>
              <a:rPr kumimoji="1" lang="ko-KR" altLang="en-US" sz="1700" b="1" u="sng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사용자 중심의 실패없는 솔루션</a:t>
            </a:r>
            <a:r>
              <a:rPr kumimoji="1" lang="en-US" altLang="ko-KR" sz="1700" b="1" u="sng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굴림" pitchFamily="50" charset="-127"/>
              </a:rPr>
              <a:t>!</a:t>
            </a:r>
            <a:endParaRPr kumimoji="1" lang="ko-KR" altLang="en-US" sz="1700" b="1" u="sng">
              <a:solidFill>
                <a:prstClr val="black"/>
              </a:solidFill>
              <a:latin typeface="맑은 고딕" pitchFamily="50" charset="-127"/>
              <a:ea typeface="맑은 고딕" pitchFamily="50" charset="-127"/>
              <a:cs typeface="굴림" pitchFamily="50" charset="-127"/>
            </a:endParaRPr>
          </a:p>
        </p:txBody>
      </p:sp>
      <p:sp>
        <p:nvSpPr>
          <p:cNvPr id="71" name="직사각형 70"/>
          <p:cNvSpPr/>
          <p:nvPr/>
        </p:nvSpPr>
        <p:spPr>
          <a:xfrm>
            <a:off x="0" y="5138913"/>
            <a:ext cx="6858000" cy="161582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100" dirty="0" smtClean="0">
                <a:latin typeface="맑은 고딕" pitchFamily="50" charset="-127"/>
                <a:ea typeface="맑은 고딕" pitchFamily="50" charset="-127"/>
              </a:rPr>
              <a:t>엑셀 일괄 업로드 및 엑셀로 다운받기 등 </a:t>
            </a:r>
            <a:r>
              <a:rPr lang="ko-KR" altLang="en-US" sz="1100" b="1" dirty="0" smtClean="0">
                <a:latin typeface="맑은 고딕" pitchFamily="50" charset="-127"/>
                <a:ea typeface="맑은 고딕" pitchFamily="50" charset="-127"/>
              </a:rPr>
              <a:t>엑셀형식의 유연한 기능</a:t>
            </a:r>
            <a:r>
              <a:rPr lang="ko-KR" altLang="en-US" sz="1100" dirty="0" smtClean="0">
                <a:latin typeface="맑은 고딕" pitchFamily="50" charset="-127"/>
                <a:ea typeface="맑은 고딕" pitchFamily="50" charset="-127"/>
              </a:rPr>
              <a:t>을 제공</a:t>
            </a:r>
            <a:r>
              <a:rPr lang="en-US" altLang="ko-KR" sz="1100" dirty="0" smtClean="0"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100" dirty="0">
                <a:latin typeface="맑은 고딕" pitchFamily="50" charset="-127"/>
                <a:ea typeface="맑은 고딕" pitchFamily="50" charset="-127"/>
              </a:rPr>
              <a:t>회계</a:t>
            </a:r>
            <a:r>
              <a:rPr lang="en-US" altLang="ko-KR" sz="1100" dirty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>
                <a:latin typeface="맑은 고딕" pitchFamily="50" charset="-127"/>
                <a:ea typeface="맑은 고딕" pitchFamily="50" charset="-127"/>
              </a:rPr>
              <a:t>인사</a:t>
            </a:r>
            <a:r>
              <a:rPr lang="en-US" altLang="ko-KR" sz="1100" dirty="0">
                <a:latin typeface="맑은 고딕" pitchFamily="50" charset="-127"/>
                <a:ea typeface="맑은 고딕" pitchFamily="50" charset="-127"/>
              </a:rPr>
              <a:t>/</a:t>
            </a:r>
            <a:r>
              <a:rPr lang="ko-KR" altLang="en-US" sz="1100" dirty="0">
                <a:latin typeface="맑은 고딕" pitchFamily="50" charset="-127"/>
                <a:ea typeface="맑은 고딕" pitchFamily="50" charset="-127"/>
              </a:rPr>
              <a:t>급여</a:t>
            </a:r>
            <a:r>
              <a:rPr lang="en-US" altLang="ko-KR" sz="1100" dirty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>
                <a:latin typeface="맑은 고딕" pitchFamily="50" charset="-127"/>
                <a:ea typeface="맑은 고딕" pitchFamily="50" charset="-127"/>
              </a:rPr>
              <a:t>영업구매재고</a:t>
            </a:r>
            <a:r>
              <a:rPr lang="en-US" altLang="ko-KR" sz="1100" dirty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>
                <a:latin typeface="맑은 고딕" pitchFamily="50" charset="-127"/>
                <a:ea typeface="맑은 고딕" pitchFamily="50" charset="-127"/>
              </a:rPr>
              <a:t>제조관리</a:t>
            </a:r>
            <a:r>
              <a:rPr lang="en-US" altLang="ko-KR" sz="1100" dirty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>
                <a:latin typeface="맑은 고딕" pitchFamily="50" charset="-127"/>
                <a:ea typeface="맑은 고딕" pitchFamily="50" charset="-127"/>
              </a:rPr>
              <a:t>경영정보</a:t>
            </a:r>
            <a:r>
              <a:rPr lang="en-US" altLang="ko-KR" sz="1100" dirty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>
                <a:latin typeface="맑은 고딕" pitchFamily="50" charset="-127"/>
                <a:ea typeface="맑은 고딕" pitchFamily="50" charset="-127"/>
              </a:rPr>
              <a:t>그룹웨어 등의 전체 </a:t>
            </a:r>
            <a:r>
              <a:rPr lang="ko-KR" altLang="en-US" sz="1100" b="1" dirty="0" smtClean="0">
                <a:latin typeface="맑은 고딕" pitchFamily="50" charset="-127"/>
                <a:ea typeface="맑은 고딕" pitchFamily="50" charset="-127"/>
              </a:rPr>
              <a:t>모듈간의 데이터 연동</a:t>
            </a:r>
            <a:endParaRPr lang="en-US" altLang="ko-KR" sz="1100" b="1" dirty="0">
              <a:latin typeface="맑은 고딕" pitchFamily="50" charset="-127"/>
              <a:ea typeface="맑은 고딕" pitchFamily="50" charset="-127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100" dirty="0" smtClean="0">
                <a:latin typeface="맑은 고딕" pitchFamily="50" charset="-127"/>
                <a:ea typeface="맑은 고딕" pitchFamily="50" charset="-127"/>
              </a:rPr>
              <a:t>모든 </a:t>
            </a:r>
            <a:r>
              <a:rPr lang="ko-KR" altLang="en-US" sz="1100" dirty="0" err="1" smtClean="0">
                <a:latin typeface="맑은 고딕" pitchFamily="50" charset="-127"/>
                <a:ea typeface="맑은 고딕" pitchFamily="50" charset="-127"/>
              </a:rPr>
              <a:t>현황물은</a:t>
            </a:r>
            <a:r>
              <a:rPr lang="ko-KR" altLang="en-US" sz="1100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sz="1100" dirty="0">
                <a:latin typeface="맑은 고딕" pitchFamily="50" charset="-127"/>
                <a:ea typeface="맑은 고딕" pitchFamily="50" charset="-127"/>
              </a:rPr>
              <a:t>엑셀 및 </a:t>
            </a:r>
            <a:r>
              <a:rPr lang="en-US" altLang="ko-KR" sz="1100" dirty="0">
                <a:latin typeface="맑은 고딕" pitchFamily="50" charset="-127"/>
                <a:ea typeface="맑은 고딕" pitchFamily="50" charset="-127"/>
              </a:rPr>
              <a:t>PDF</a:t>
            </a:r>
            <a:r>
              <a:rPr lang="ko-KR" altLang="en-US" sz="1100" dirty="0">
                <a:latin typeface="맑은 고딕" pitchFamily="50" charset="-127"/>
                <a:ea typeface="맑은 고딕" pitchFamily="50" charset="-127"/>
              </a:rPr>
              <a:t>로 출력이 가능하며 </a:t>
            </a:r>
            <a:r>
              <a:rPr lang="en-US" altLang="ko-KR" sz="1100" b="1" dirty="0">
                <a:latin typeface="맑은 고딕" pitchFamily="50" charset="-127"/>
                <a:ea typeface="맑은 고딕" pitchFamily="50" charset="-127"/>
              </a:rPr>
              <a:t>FAX </a:t>
            </a:r>
            <a:r>
              <a:rPr lang="ko-KR" altLang="en-US" sz="1100" b="1" dirty="0">
                <a:latin typeface="맑은 고딕" pitchFamily="50" charset="-127"/>
                <a:ea typeface="맑은 고딕" pitchFamily="50" charset="-127"/>
              </a:rPr>
              <a:t>및 </a:t>
            </a:r>
            <a:r>
              <a:rPr lang="en-US" altLang="ko-KR" sz="1100" b="1" dirty="0">
                <a:latin typeface="맑은 고딕" pitchFamily="50" charset="-127"/>
                <a:ea typeface="맑은 고딕" pitchFamily="50" charset="-127"/>
              </a:rPr>
              <a:t>E-Mail</a:t>
            </a:r>
            <a:r>
              <a:rPr lang="ko-KR" altLang="en-US" sz="1100" b="1" dirty="0">
                <a:latin typeface="맑은 고딕" pitchFamily="50" charset="-127"/>
                <a:ea typeface="맑은 고딕" pitchFamily="50" charset="-127"/>
              </a:rPr>
              <a:t>로 실시간 발송 가능</a:t>
            </a:r>
            <a:endParaRPr lang="en-US" altLang="ko-KR" sz="1100" b="1" dirty="0">
              <a:latin typeface="맑은 고딕" pitchFamily="50" charset="-127"/>
              <a:ea typeface="맑은 고딕" pitchFamily="50" charset="-127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100" dirty="0" smtClean="0">
                <a:latin typeface="맑은 고딕" pitchFamily="50" charset="-127"/>
                <a:ea typeface="맑은 고딕" pitchFamily="50" charset="-127"/>
              </a:rPr>
              <a:t>각종 자료의 통합 및 분석을 통한 </a:t>
            </a:r>
            <a:r>
              <a:rPr lang="ko-KR" altLang="en-US" sz="1100" b="1" dirty="0" smtClean="0">
                <a:latin typeface="맑은 고딕" pitchFamily="50" charset="-127"/>
                <a:ea typeface="맑은 고딕" pitchFamily="50" charset="-127"/>
              </a:rPr>
              <a:t>경영정보 확인</a:t>
            </a:r>
            <a:r>
              <a:rPr lang="ko-KR" altLang="en-US" sz="1100" dirty="0" smtClean="0">
                <a:latin typeface="맑은 고딕" pitchFamily="50" charset="-127"/>
                <a:ea typeface="맑은 고딕" pitchFamily="50" charset="-127"/>
              </a:rPr>
              <a:t>이 가능하여 신속한 의사결정이 가능</a:t>
            </a:r>
            <a:endParaRPr lang="en-US" altLang="ko-KR" sz="1100" dirty="0" smtClean="0">
              <a:latin typeface="맑은 고딕" pitchFamily="50" charset="-127"/>
              <a:ea typeface="맑은 고딕" pitchFamily="50" charset="-127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100" dirty="0" err="1" smtClean="0">
                <a:latin typeface="맑은 고딕" pitchFamily="50" charset="-127"/>
                <a:ea typeface="맑은 고딕" pitchFamily="50" charset="-127"/>
              </a:rPr>
              <a:t>전계좌조회가</a:t>
            </a:r>
            <a:r>
              <a:rPr lang="ko-KR" altLang="en-US" sz="1100" dirty="0" smtClean="0">
                <a:latin typeface="맑은 고딕" pitchFamily="50" charset="-127"/>
                <a:ea typeface="맑은 고딕" pitchFamily="50" charset="-127"/>
              </a:rPr>
              <a:t> 가능하며</a:t>
            </a:r>
            <a:r>
              <a:rPr lang="en-US" altLang="ko-KR" sz="1100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sz="1100" dirty="0" smtClean="0">
                <a:latin typeface="맑은 고딕" pitchFamily="50" charset="-127"/>
                <a:ea typeface="맑은 고딕" pitchFamily="50" charset="-127"/>
              </a:rPr>
              <a:t>기능을 통해 은행 </a:t>
            </a:r>
            <a:r>
              <a:rPr lang="ko-KR" altLang="en-US" sz="1100" b="1" dirty="0" smtClean="0">
                <a:latin typeface="맑은 고딕" pitchFamily="50" charset="-127"/>
                <a:ea typeface="맑은 고딕" pitchFamily="50" charset="-127"/>
              </a:rPr>
              <a:t>입출금 거래내역을 자동 수금</a:t>
            </a:r>
            <a:r>
              <a:rPr lang="en-US" altLang="ko-KR" sz="1100" b="1" dirty="0" smtClean="0">
                <a:latin typeface="맑은 고딕" pitchFamily="50" charset="-127"/>
                <a:ea typeface="맑은 고딕" pitchFamily="50" charset="-127"/>
              </a:rPr>
              <a:t>/</a:t>
            </a:r>
            <a:r>
              <a:rPr lang="ko-KR" altLang="en-US" sz="1100" b="1" dirty="0" smtClean="0">
                <a:latin typeface="맑은 고딕" pitchFamily="50" charset="-127"/>
                <a:ea typeface="맑은 고딕" pitchFamily="50" charset="-127"/>
              </a:rPr>
              <a:t>회계처리 기능</a:t>
            </a:r>
            <a:r>
              <a:rPr lang="en-US" altLang="ko-KR" sz="1100" dirty="0" smtClean="0"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ko-KR" altLang="en-US" sz="1100" b="1" dirty="0" smtClean="0"/>
              <a:t>제조</a:t>
            </a:r>
            <a:r>
              <a:rPr lang="ko-KR" altLang="en-US" sz="1100" dirty="0" smtClean="0"/>
              <a:t>업체</a:t>
            </a:r>
            <a:r>
              <a:rPr lang="en-US" sz="1100" dirty="0" smtClean="0"/>
              <a:t>, </a:t>
            </a:r>
            <a:r>
              <a:rPr lang="ko-KR" altLang="en-US" sz="1100" b="1" dirty="0" smtClean="0"/>
              <a:t>유통</a:t>
            </a:r>
            <a:r>
              <a:rPr lang="ko-KR" altLang="en-US" sz="1100" dirty="0" smtClean="0"/>
              <a:t>업체</a:t>
            </a:r>
            <a:r>
              <a:rPr lang="en-US" sz="1100" dirty="0" smtClean="0"/>
              <a:t>, </a:t>
            </a:r>
            <a:r>
              <a:rPr lang="ko-KR" altLang="en-US" sz="1100" b="1" dirty="0" smtClean="0"/>
              <a:t>관공서</a:t>
            </a:r>
            <a:r>
              <a:rPr lang="ko-KR" altLang="en-US" sz="1100" dirty="0" smtClean="0"/>
              <a:t>에서 </a:t>
            </a:r>
            <a:r>
              <a:rPr lang="ko-KR" altLang="en-US" sz="1100" dirty="0" err="1" smtClean="0"/>
              <a:t>뉴젠</a:t>
            </a:r>
            <a:r>
              <a:rPr lang="ko-KR" altLang="en-US" sz="1100" dirty="0" smtClean="0"/>
              <a:t> 전산솔루션을 안정적으로 사용 함</a:t>
            </a:r>
            <a:r>
              <a:rPr lang="en-US" altLang="ko-KR" sz="1100" dirty="0" smtClean="0"/>
              <a:t>.</a:t>
            </a:r>
            <a:endParaRPr lang="en-US" altLang="ko-KR" sz="11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8512" y="1403648"/>
            <a:ext cx="6839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smtClean="0"/>
              <a:t>경기 중소기업 대상 </a:t>
            </a:r>
            <a:r>
              <a:rPr lang="ko-KR" altLang="en-US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도입비의</a:t>
            </a:r>
            <a:r>
              <a:rPr lang="ko-KR" altLang="en-U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ko-K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80% </a:t>
            </a:r>
            <a:r>
              <a:rPr lang="ko-KR" altLang="en-US" b="1" dirty="0" smtClean="0"/>
              <a:t>까지 지원 </a:t>
            </a:r>
            <a:r>
              <a:rPr lang="en-US" altLang="ko-KR" b="1" dirty="0" smtClean="0"/>
              <a:t>!!</a:t>
            </a:r>
            <a:endParaRPr lang="ko-KR" alt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4644926" y="1691680"/>
            <a:ext cx="212109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smtClean="0"/>
              <a:t>( *</a:t>
            </a:r>
            <a:r>
              <a:rPr lang="ko-KR" altLang="en-US" sz="1000" smtClean="0"/>
              <a:t>기간 </a:t>
            </a:r>
            <a:r>
              <a:rPr lang="en-US" altLang="ko-KR" sz="1000" smtClean="0"/>
              <a:t>: 2017</a:t>
            </a:r>
            <a:r>
              <a:rPr lang="ko-KR" altLang="en-US" sz="1000" smtClean="0"/>
              <a:t>년 </a:t>
            </a:r>
            <a:r>
              <a:rPr lang="en-US" altLang="ko-KR" sz="1000" smtClean="0"/>
              <a:t>08</a:t>
            </a:r>
            <a:r>
              <a:rPr lang="ko-KR" altLang="en-US" sz="1000" smtClean="0"/>
              <a:t>월 </a:t>
            </a:r>
            <a:r>
              <a:rPr lang="en-US" altLang="ko-KR" sz="1000" smtClean="0"/>
              <a:t>31</a:t>
            </a:r>
            <a:r>
              <a:rPr lang="ko-KR" altLang="en-US" sz="1000" smtClean="0"/>
              <a:t>일 까지 </a:t>
            </a:r>
            <a:r>
              <a:rPr lang="en-US" altLang="ko-KR" sz="1000" smtClean="0"/>
              <a:t>)</a:t>
            </a:r>
            <a:endParaRPr lang="ko-KR" altLang="en-US" sz="1000"/>
          </a:p>
        </p:txBody>
      </p:sp>
      <p:pic>
        <p:nvPicPr>
          <p:cNvPr id="1041" name="Picture 17" descr="C:\Users\Administrator\Downloads\icon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201" y="4499992"/>
            <a:ext cx="325438" cy="325437"/>
          </a:xfrm>
          <a:prstGeom prst="rect">
            <a:avLst/>
          </a:prstGeom>
          <a:noFill/>
        </p:spPr>
      </p:pic>
      <p:sp>
        <p:nvSpPr>
          <p:cNvPr id="38" name="직사각형 37"/>
          <p:cNvSpPr/>
          <p:nvPr/>
        </p:nvSpPr>
        <p:spPr>
          <a:xfrm>
            <a:off x="4378160" y="8388424"/>
            <a:ext cx="146065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b="1" smtClean="0">
                <a:solidFill>
                  <a:prstClr val="black"/>
                </a:solidFill>
              </a:rPr>
              <a:t>Tel : </a:t>
            </a:r>
            <a:r>
              <a:rPr lang="en-US" altLang="ko-KR" sz="1000" smtClean="0">
                <a:solidFill>
                  <a:prstClr val="black"/>
                </a:solidFill>
              </a:rPr>
              <a:t>070- 4327-2469 </a:t>
            </a:r>
            <a:endParaRPr lang="ko-KR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286</Words>
  <Application>Microsoft Office PowerPoint</Application>
  <PresentationFormat>화면 슬라이드 쇼(4:3)</PresentationFormat>
  <Paragraphs>33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HY헤드라인M</vt:lpstr>
      <vt:lpstr>굴림</vt:lpstr>
      <vt:lpstr>나눔고딕 ExtraBold</vt:lpstr>
      <vt:lpstr>맑은 고딕</vt:lpstr>
      <vt:lpstr>Arial</vt:lpstr>
      <vt:lpstr>Times New Roman</vt:lpstr>
      <vt:lpstr>Office 테마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Registered User</dc:creator>
  <cp:lastModifiedBy>Windows 사용자</cp:lastModifiedBy>
  <cp:revision>50</cp:revision>
  <dcterms:created xsi:type="dcterms:W3CDTF">2017-06-15T01:39:52Z</dcterms:created>
  <dcterms:modified xsi:type="dcterms:W3CDTF">2017-06-20T23:55:01Z</dcterms:modified>
</cp:coreProperties>
</file>